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0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909" y="5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38EBBE4-721B-4AE6-9483-E394C1E7FA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CF551F-52A2-425F-8BAD-DF919746501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E13C5193-9825-4404-8C47-5F23DA0411C3}" type="datetimeFigureOut">
              <a:rPr lang="en-US"/>
              <a:pPr>
                <a:defRPr/>
              </a:pPr>
              <a:t>6/11/2022</a:t>
            </a:fld>
            <a:endParaRPr lang="en-US" dirty="0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420549B8-5670-4AF0-9E93-C06C2645364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A559B5F-E686-43ED-8E22-CE885BE8B3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F59AAF-D57A-41BD-BD6E-092BC347E48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7E6A93-85E7-4762-8BBD-CA63EDF0E0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8D5C8DB-37F8-41FF-8859-553273060B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45CA6828-F88E-44B6-857C-1B0E4442B61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851A928B-4DC9-4FAF-881C-46B266C1C4A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B7ED1AA1-5168-48AD-9EE1-4C1BD07C8E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83E13E5-CC5E-4336-AADF-5FA2D377FB0A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>
            <a:extLst>
              <a:ext uri="{FF2B5EF4-FFF2-40B4-BE49-F238E27FC236}">
                <a16:creationId xmlns:a16="http://schemas.microsoft.com/office/drawing/2014/main" id="{DCDA9EC3-32F8-4495-BA55-71484A2FC8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rgbClr val="FF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8">
            <a:extLst>
              <a:ext uri="{FF2B5EF4-FFF2-40B4-BE49-F238E27FC236}">
                <a16:creationId xmlns:a16="http://schemas.microsoft.com/office/drawing/2014/main" id="{8A592399-7DCC-40E6-A1ED-B1FB13C240C3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A310BAD6-0CAA-40A1-AE44-A985E8FBAC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F401AD94-52B3-4553-AECD-4C09F4EBE2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28372DDD-660B-4813-B0AA-B3790727BF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62798-7B56-4762-A172-94E46CD959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5905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F29F9A-EB0D-4C83-BA63-46790CD906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8A78CB4-71C5-4304-A75B-EB951C3888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6635233-15A4-4ED2-8410-A7D4006D75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CC4F0E-8928-42A0-A242-B00C576060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1317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20EA127-7BEB-49D4-AB27-2EE4FA77304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BD1386F-FD0C-49BB-B832-D666FF832E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93B0D43-C488-45E4-9EF5-F3C4BFE363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F21C35-9438-469A-9D4D-154DE3887F6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563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67A144B-E46C-4E2D-B8DC-4D1DD500A9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1D0F773-F9C1-4EE0-9383-FAD1DBAFA5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B9BBF9D-0604-4E8C-9A8F-E573E4FD20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1AFE61-8780-460E-8E64-48B712E88F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8672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BEB57C6-B190-4A4C-88D0-8403887112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BA909B7-3E59-40E7-9BD4-0084889413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DA49B60-8DC9-421B-B9B0-B31A5EAD95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E41A25-8047-4BAF-BE80-0D5C7F9B4D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4989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EEF4B7-67FF-4358-8ED5-279C6835BD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96D5C3A-D20C-4F1E-8C22-E016F29CEF5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89FB1B3-6AD8-4A0A-B349-8F039384CB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249FDB-D74F-4866-853C-48D48567B9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0185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11FF680-4A8F-48EF-9212-27EDB8FE6F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B7BC7EB-927F-411E-B466-B0FA3D4433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B9199F3-8361-40AD-84B3-5F6B370E782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911692-9AF5-40E0-B5F9-36D6709501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177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C138CFF-0F0C-43E6-A783-9E911A3114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88FE0C8-FD8E-4E88-9EED-FC6913C099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61616B0-7FF5-4514-952A-BD94A48974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4ACB20-DE14-4968-ADB5-899C2B65918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8289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D4522A2-2B6E-44F1-A498-A724ACB46D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2D1F2E4-1983-4BFE-9E60-BD807C5ECB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FD07D15-7B4A-4C7E-A4B2-977D0DB2FE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A53FD-BE34-4C14-91B3-D98496C391B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5597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F2EAB2-3446-4468-80C4-1CF48E6FEB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F41B4A-D02A-4329-83F2-C72E1F23F7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D47E3BB-E841-4C36-9430-1F7AEE082E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694AE1-B5D5-46E7-9E92-9FC73DE5B1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6161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4DED409-07E0-46BB-904B-89C9D2893E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67DF679-CE7B-48AF-8594-D8B7D70A9A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07B1767-D114-47FF-9DC4-3FCE8519DE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4D1A95-98A5-4E50-8CC0-26A9A69C34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6002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1D97469-2CE1-4A27-8765-56E6977C37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1D58CFB-9EEC-4FBB-B00B-210274E5BE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0964" name="Rectangle 4">
            <a:extLst>
              <a:ext uri="{FF2B5EF4-FFF2-40B4-BE49-F238E27FC236}">
                <a16:creationId xmlns:a16="http://schemas.microsoft.com/office/drawing/2014/main" id="{CB078780-1C7D-45B0-9044-4599CAF2A83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65" name="Rectangle 5">
            <a:extLst>
              <a:ext uri="{FF2B5EF4-FFF2-40B4-BE49-F238E27FC236}">
                <a16:creationId xmlns:a16="http://schemas.microsoft.com/office/drawing/2014/main" id="{C7A9CD17-1602-4635-A2B5-8F623268F98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66" name="Rectangle 6">
            <a:extLst>
              <a:ext uri="{FF2B5EF4-FFF2-40B4-BE49-F238E27FC236}">
                <a16:creationId xmlns:a16="http://schemas.microsoft.com/office/drawing/2014/main" id="{8DC01966-5668-4516-9B68-FBCC0383E68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Garamond" panose="02020404030301010803" pitchFamily="18" charset="0"/>
              </a:defRPr>
            </a:lvl1pPr>
          </a:lstStyle>
          <a:p>
            <a:pPr>
              <a:defRPr/>
            </a:pPr>
            <a:fld id="{8C7DFC41-51B3-4AAC-B9B9-8A5165C658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Freeform 7">
            <a:extLst>
              <a:ext uri="{FF2B5EF4-FFF2-40B4-BE49-F238E27FC236}">
                <a16:creationId xmlns:a16="http://schemas.microsoft.com/office/drawing/2014/main" id="{7120117D-0F32-42E1-A716-FE6813A877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rgbClr val="FF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6" r:id="rId1"/>
    <p:sldLayoutId id="2147484036" r:id="rId2"/>
    <p:sldLayoutId id="2147484037" r:id="rId3"/>
    <p:sldLayoutId id="2147484038" r:id="rId4"/>
    <p:sldLayoutId id="2147484039" r:id="rId5"/>
    <p:sldLayoutId id="2147484040" r:id="rId6"/>
    <p:sldLayoutId id="2147484041" r:id="rId7"/>
    <p:sldLayoutId id="2147484042" r:id="rId8"/>
    <p:sldLayoutId id="2147484043" r:id="rId9"/>
    <p:sldLayoutId id="2147484044" r:id="rId10"/>
    <p:sldLayoutId id="214748404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anose="05000000000000000000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anose="05000000000000000000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anose="05000000000000000000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anose="05000000000000000000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0B2F531C-D4E4-434D-91BE-C1087EF3626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Moral Obligation As Consideration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C8FADFA6-2792-4A1D-BF22-64384BAC33E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Richard Warner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00D8B-DEDD-4752-8955-48E270522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Webb v. </a:t>
            </a:r>
            <a:r>
              <a:rPr lang="en-US" dirty="0" err="1"/>
              <a:t>McGowin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66B85-C586-4980-B4A6-57F00347A4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02087"/>
            <a:ext cx="8229600" cy="4846313"/>
          </a:xfrm>
        </p:spPr>
        <p:txBody>
          <a:bodyPr/>
          <a:lstStyle/>
          <a:p>
            <a:r>
              <a:rPr lang="en-US" dirty="0"/>
              <a:t>Webb was “dropping a pine block from the upper floor of the mill to the ground below; this being the usual and ordinary way of clearing the floor . . . The block weighed about 75 pounds.”</a:t>
            </a:r>
          </a:p>
          <a:p>
            <a:r>
              <a:rPr lang="en-US" dirty="0"/>
              <a:t>Webb saw </a:t>
            </a:r>
            <a:r>
              <a:rPr lang="en-US" dirty="0" err="1"/>
              <a:t>McGowin</a:t>
            </a:r>
            <a:r>
              <a:rPr lang="en-US" dirty="0"/>
              <a:t> on the floor below and realized that if he let go of the block, it would hit </a:t>
            </a:r>
            <a:r>
              <a:rPr lang="en-US" dirty="0" err="1"/>
              <a:t>McGowin</a:t>
            </a:r>
            <a:r>
              <a:rPr lang="en-US" dirty="0"/>
              <a:t>.</a:t>
            </a:r>
          </a:p>
          <a:p>
            <a:r>
              <a:rPr lang="en-US" dirty="0"/>
              <a:t>So he held on to the block, twisting it away from </a:t>
            </a:r>
            <a:r>
              <a:rPr lang="en-US" dirty="0" err="1"/>
              <a:t>McGowin</a:t>
            </a:r>
            <a:r>
              <a:rPr lang="en-US" dirty="0"/>
              <a:t> as he fell.</a:t>
            </a:r>
          </a:p>
        </p:txBody>
      </p:sp>
    </p:spTree>
    <p:extLst>
      <p:ext uri="{BB962C8B-B14F-4D97-AF65-F5344CB8AC3E}">
        <p14:creationId xmlns:p14="http://schemas.microsoft.com/office/powerpoint/2010/main" val="464490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F4ACE6-C295-4A0B-93A5-408ADB026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Injury and the Promise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28D5B7-FD4C-40CA-AE1B-44D58E2D28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Webb was severely injured.</a:t>
            </a:r>
          </a:p>
          <a:p>
            <a:r>
              <a:rPr lang="en-US" dirty="0" err="1"/>
              <a:t>McGowin’s</a:t>
            </a:r>
            <a:r>
              <a:rPr lang="en-US" dirty="0"/>
              <a:t> promise: “in consideration of appellant having, prevented him from sustaining death or serious bodily harm and in consideration of the injuries appellant had received, </a:t>
            </a:r>
            <a:r>
              <a:rPr lang="en-US" dirty="0" err="1"/>
              <a:t>McGowin</a:t>
            </a:r>
            <a:r>
              <a:rPr lang="en-US" dirty="0"/>
              <a:t> agreed with him to care for and maintain him for the remainder of appellant's life at the rate of $15 every two weeks from the time he sustained his injuries to and during the remainder of appellant's life.”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580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150992-FFD3-4BE4-B041-7F4379D37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 the Bargain Theory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967EBE-FDA2-49D1-B777-A144DB7A28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</a:t>
            </a:r>
            <a:r>
              <a:rPr lang="en-US" dirty="0" err="1"/>
              <a:t>McGowin’s</a:t>
            </a:r>
            <a:r>
              <a:rPr lang="en-US" dirty="0"/>
              <a:t> promise enforceable under the bargain theory?</a:t>
            </a:r>
          </a:p>
          <a:p>
            <a:r>
              <a:rPr lang="en-US" dirty="0"/>
              <a:t>(a) Yes</a:t>
            </a:r>
          </a:p>
          <a:p>
            <a:r>
              <a:rPr lang="en-US" dirty="0"/>
              <a:t>(b) No</a:t>
            </a:r>
          </a:p>
        </p:txBody>
      </p:sp>
    </p:spTree>
    <p:extLst>
      <p:ext uri="{BB962C8B-B14F-4D97-AF65-F5344CB8AC3E}">
        <p14:creationId xmlns:p14="http://schemas.microsoft.com/office/powerpoint/2010/main" val="1493702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0CF26-26A5-4D8F-A8F5-B2509A993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Acknowledging Moral Obligation As Consideration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33BAFE-42EC-4452-BDF1-AC4D547CD3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court holds that </a:t>
            </a:r>
            <a:r>
              <a:rPr lang="en-US" dirty="0" err="1"/>
              <a:t>McGowin’s</a:t>
            </a:r>
            <a:r>
              <a:rPr lang="en-US" dirty="0"/>
              <a:t> making the promise in acknowledgment of a moral obligation to Webb is sufficient for consideration. </a:t>
            </a:r>
          </a:p>
          <a:p>
            <a:r>
              <a:rPr lang="en-US" dirty="0"/>
              <a:t>Remember: this is an exception to the bargain theory. </a:t>
            </a:r>
          </a:p>
        </p:txBody>
      </p:sp>
    </p:spTree>
    <p:extLst>
      <p:ext uri="{BB962C8B-B14F-4D97-AF65-F5344CB8AC3E}">
        <p14:creationId xmlns:p14="http://schemas.microsoft.com/office/powerpoint/2010/main" val="35529535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69673D-09ED-4CB1-ABFD-D030159A0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Promises Made Out Of Gratitude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4A0985-7660-47D1-8A3A-23AE66E394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Mills v. Wyman, Webb v. McGowan, Harrington v. Taylor</a:t>
            </a:r>
          </a:p>
          <a:p>
            <a:pPr marL="914400" marR="914400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Kept block from falling--</a:t>
            </a:r>
            <a:r>
              <a:rPr lang="en-US" sz="2800" i="1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Webb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914400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Grabbed axe--</a:t>
            </a:r>
            <a:r>
              <a:rPr lang="en-US" sz="2800" i="1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Harrington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914400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Cared for son of promisor--</a:t>
            </a:r>
            <a:r>
              <a:rPr lang="en-US" sz="2800" i="1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Mills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20918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42FB3-90A6-43DD-AC37-6722D134D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Restatement Section 86 Comment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8E0D3A-4153-4698-A013-E6505A111A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There seems to be no consensus as to what constitutes a ‘moral obligation.’ </a:t>
            </a:r>
          </a:p>
          <a:p>
            <a:r>
              <a:rPr lang="en-US" sz="3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The mere fact of promise has been thought to create a moral obligation, but it is clear that not all promises are enforced.</a:t>
            </a:r>
          </a:p>
          <a:p>
            <a:r>
              <a:rPr lang="en-US" sz="3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Nor are moral obligations based solely on gratitude or sentiment sufficient of themselves to support a subsequent promise.”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6257138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CB482-792B-49C4-B318-6F71FB6EB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971800" algn="ctr"/>
              </a:tabLst>
            </a:pPr>
            <a:r>
              <a:rPr lang="en-US" sz="28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R</a:t>
            </a:r>
            <a:r>
              <a:rPr lang="en-US" sz="2800" dirty="0">
                <a:ea typeface="Times New Roman" panose="02020603050405020304" pitchFamily="18" charset="0"/>
                <a:cs typeface="Arial" panose="020B0604020202020204" pitchFamily="34" charset="0"/>
              </a:rPr>
              <a:t>estatement </a:t>
            </a:r>
            <a:r>
              <a:rPr lang="en-US" sz="28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86.  PROMISE FOR BENEFIT RECEIVED</a:t>
            </a:r>
            <a:b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4400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br>
              <a:rPr lang="en-US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01C5CF-B6B4-4989-B003-C9B06DFD4A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3637" y="1417638"/>
            <a:ext cx="8229600" cy="5162549"/>
          </a:xfrm>
        </p:spPr>
        <p:txBody>
          <a:bodyPr/>
          <a:lstStyle/>
          <a:p>
            <a:pPr marL="327025" marR="457200" lvl="1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(1) A promise made in recognition of a benefit previously received by the promisor from the </a:t>
            </a:r>
            <a:r>
              <a:rPr lang="en-US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promisee</a:t>
            </a:r>
            <a:r>
              <a:rPr lang="en-US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is binding to the extent necessary to prevent injustice.  </a:t>
            </a:r>
            <a:endParaRPr lang="en-US" sz="2000" dirty="0">
              <a:effectLst/>
              <a:ea typeface="Times New Roman" panose="02020603050405020304" pitchFamily="18" charset="0"/>
            </a:endParaRPr>
          </a:p>
          <a:p>
            <a:pPr marL="327025" marR="457200" lvl="1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(2) A promise is not binding under Subsection (1) </a:t>
            </a:r>
            <a:endParaRPr lang="en-US" sz="2000" dirty="0">
              <a:effectLst/>
              <a:ea typeface="Times New Roman" panose="02020603050405020304" pitchFamily="18" charset="0"/>
            </a:endParaRPr>
          </a:p>
          <a:p>
            <a:pPr marL="996950" lvl="3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(a) if the </a:t>
            </a:r>
            <a:r>
              <a:rPr lang="en-US" sz="22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promisee</a:t>
            </a:r>
            <a:r>
              <a:rPr lang="en-US" sz="2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conferred the benefit as a gift or for other reasons the promisor has not been unjustly enriched; or </a:t>
            </a:r>
            <a:endParaRPr lang="en-US" sz="3000" dirty="0">
              <a:effectLst/>
              <a:ea typeface="Times New Roman" panose="02020603050405020304" pitchFamily="18" charset="0"/>
            </a:endParaRPr>
          </a:p>
          <a:p>
            <a:pPr lvl="2"/>
            <a:r>
              <a:rPr lang="en-US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(b) to the extent that its value is disproportionate to the benefit.</a:t>
            </a:r>
            <a:endParaRPr lang="en-US" sz="1600" dirty="0">
              <a:latin typeface="Verdana" panose="020B060403050404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Verdana" panose="020B0604030504040204" pitchFamily="34" charset="0"/>
                <a:cs typeface="Arial" panose="020B0604020202020204" pitchFamily="34" charset="0"/>
              </a:rPr>
              <a:t>The Restatement discusses several examples but is difficult to see a coherent </a:t>
            </a:r>
            <a:r>
              <a:rPr lang="en-US" sz="2400">
                <a:latin typeface="Verdana" panose="020B0604030504040204" pitchFamily="34" charset="0"/>
                <a:cs typeface="Arial" panose="020B0604020202020204" pitchFamily="34" charset="0"/>
              </a:rPr>
              <a:t>general pattern in them.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53511705"/>
      </p:ext>
    </p:extLst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2298</TotalTime>
  <Words>438</Words>
  <Application>Microsoft Office PowerPoint</Application>
  <PresentationFormat>On-screen Show (4:3)</PresentationFormat>
  <Paragraphs>32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Garamond</vt:lpstr>
      <vt:lpstr>Times New Roman</vt:lpstr>
      <vt:lpstr>Verdana</vt:lpstr>
      <vt:lpstr>Wingdings</vt:lpstr>
      <vt:lpstr>Edge</vt:lpstr>
      <vt:lpstr>Moral Obligation As Consideration</vt:lpstr>
      <vt:lpstr>Webb v. McGowin</vt:lpstr>
      <vt:lpstr>The Injury and the Promise</vt:lpstr>
      <vt:lpstr>Under the Bargain Theory</vt:lpstr>
      <vt:lpstr>Acknowledging Moral Obligation As Consideration</vt:lpstr>
      <vt:lpstr>Promises Made Out Of Gratitude </vt:lpstr>
      <vt:lpstr>Restatement Section 86 Comment</vt:lpstr>
      <vt:lpstr>Restatement 86.  PROMISE FOR BENEFIT RECEIVED  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Click Wrap Contracts</dc:title>
  <dc:creator>Richard</dc:creator>
  <cp:lastModifiedBy>Richard Warner</cp:lastModifiedBy>
  <cp:revision>359</cp:revision>
  <dcterms:created xsi:type="dcterms:W3CDTF">2004-02-06T21:25:14Z</dcterms:created>
  <dcterms:modified xsi:type="dcterms:W3CDTF">2022-06-11T18:19:03Z</dcterms:modified>
</cp:coreProperties>
</file>